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39" r:id="rId3"/>
    <p:sldId id="516" r:id="rId4"/>
    <p:sldId id="480" r:id="rId5"/>
    <p:sldId id="481" r:id="rId6"/>
    <p:sldId id="506" r:id="rId7"/>
    <p:sldId id="508" r:id="rId8"/>
    <p:sldId id="482" r:id="rId9"/>
    <p:sldId id="463" r:id="rId10"/>
    <p:sldId id="491" r:id="rId11"/>
    <p:sldId id="525" r:id="rId12"/>
    <p:sldId id="545" r:id="rId13"/>
    <p:sldId id="527" r:id="rId14"/>
    <p:sldId id="536" r:id="rId15"/>
    <p:sldId id="537" r:id="rId16"/>
    <p:sldId id="546" r:id="rId17"/>
    <p:sldId id="538" r:id="rId18"/>
    <p:sldId id="541" r:id="rId19"/>
    <p:sldId id="540" r:id="rId20"/>
    <p:sldId id="544" r:id="rId21"/>
    <p:sldId id="521" r:id="rId22"/>
    <p:sldId id="522" r:id="rId23"/>
    <p:sldId id="543" r:id="rId24"/>
    <p:sldId id="539" r:id="rId25"/>
    <p:sldId id="498" r:id="rId26"/>
    <p:sldId id="504" r:id="rId27"/>
    <p:sldId id="526" r:id="rId28"/>
    <p:sldId id="426" r:id="rId29"/>
  </p:sldIdLst>
  <p:sldSz cx="9144000" cy="6858000" type="screen4x3"/>
  <p:notesSz cx="6799263" cy="9929813"/>
  <p:defaultTextStyle>
    <a:defPPr>
      <a:defRPr lang="pl-PL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5023"/>
      </a:buClr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5023"/>
      </a:buClr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5023"/>
      </a:buClr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5023"/>
      </a:buClr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5023"/>
      </a:buClr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Grałek" initials="KG" lastIdx="1" clrIdx="0">
    <p:extLst>
      <p:ext uri="{19B8F6BF-5375-455C-9EA6-DF929625EA0E}">
        <p15:presenceInfo xmlns:p15="http://schemas.microsoft.com/office/powerpoint/2012/main" userId="S-1-5-21-1258824510-3303949563-3469234235-36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5023"/>
    <a:srgbClr val="006600"/>
    <a:srgbClr val="FFFF99"/>
    <a:srgbClr val="FFFFCC"/>
    <a:srgbClr val="CCECFF"/>
    <a:srgbClr val="CCFF99"/>
    <a:srgbClr val="CCFF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8391" autoAdjust="0"/>
  </p:normalViewPr>
  <p:slideViewPr>
    <p:cSldViewPr>
      <p:cViewPr varScale="1">
        <p:scale>
          <a:sx n="83" d="100"/>
          <a:sy n="83" d="100"/>
        </p:scale>
        <p:origin x="161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3C675-D2DF-4ABA-A03B-398867327B19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6BC6E-074F-4952-83DA-AFBFCEECB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5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66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95" y="1"/>
            <a:ext cx="294666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8" y="4716701"/>
            <a:ext cx="5438770" cy="44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06"/>
            <a:ext cx="2946668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95" y="9431806"/>
            <a:ext cx="2946668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8B7FAA-E53C-40DE-96A4-EB663D939D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4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B7FAA-E53C-40DE-96A4-EB663D939D9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39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B7FAA-E53C-40DE-96A4-EB663D939D9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80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96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D213-1ACF-421B-8BCE-FC18CBD23F7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4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75612" cy="508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539750" y="1557338"/>
            <a:ext cx="8064500" cy="4497387"/>
          </a:xfrm>
        </p:spPr>
        <p:txBody>
          <a:bodyPr/>
          <a:lstStyle/>
          <a:p>
            <a:pPr lvl="0"/>
            <a:endParaRPr lang="pl-PL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9750" y="908050"/>
            <a:ext cx="8147050" cy="5146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Trzeci poziom</a:t>
            </a:r>
          </a:p>
          <a:p>
            <a:pPr lvl="2"/>
            <a:r>
              <a:rPr lang="pl-PL" smtClean="0"/>
              <a:t>Czwarty poziom</a:t>
            </a:r>
          </a:p>
          <a:p>
            <a:pPr lvl="3"/>
            <a:r>
              <a:rPr lang="pl-PL" smtClean="0"/>
              <a:t>Piąty poziom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defRPr/>
            </a:pPr>
            <a:fld id="{66686084-F8B2-485A-BC34-EFD1667F249C}" type="slidenum">
              <a:rPr lang="pl-PL" sz="1000" b="1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lang="pl-PL" sz="10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law/better-regulation/have-your-say/initiatives/12674-EU-Forest-Strateg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544" y="1700808"/>
            <a:ext cx="11089232" cy="3888432"/>
          </a:xfrm>
        </p:spPr>
        <p:txBody>
          <a:bodyPr/>
          <a:lstStyle/>
          <a:p>
            <a:r>
              <a:rPr lang="pl-PL" sz="2600" dirty="0" smtClean="0">
                <a:latin typeface="+mn-lt"/>
              </a:rPr>
              <a:t/>
            </a:r>
            <a:br>
              <a:rPr lang="pl-PL" sz="2600" dirty="0" smtClean="0">
                <a:latin typeface="+mn-lt"/>
              </a:rPr>
            </a:br>
            <a:r>
              <a:rPr lang="pl-PL" sz="2600" dirty="0" smtClean="0">
                <a:latin typeface="+mn-lt"/>
              </a:rPr>
              <a:t/>
            </a:r>
            <a:br>
              <a:rPr lang="pl-PL" sz="2600" dirty="0" smtClean="0">
                <a:latin typeface="+mn-lt"/>
              </a:rPr>
            </a:br>
            <a:r>
              <a:rPr lang="pl-PL" sz="2600" dirty="0">
                <a:latin typeface="+mn-lt"/>
              </a:rPr>
              <a:t> </a:t>
            </a:r>
            <a:r>
              <a:rPr lang="pl-PL" sz="2600" dirty="0" smtClean="0">
                <a:latin typeface="+mn-lt"/>
              </a:rPr>
              <a:t>                                                     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          </a:t>
            </a:r>
            <a:r>
              <a:rPr lang="pl-PL" sz="2400" dirty="0" smtClean="0">
                <a:latin typeface="+mn-lt"/>
              </a:rPr>
              <a:t>„</a:t>
            </a:r>
            <a:r>
              <a:rPr lang="pl-PL" sz="2000" dirty="0" smtClean="0">
                <a:latin typeface="+mn-lt"/>
              </a:rPr>
              <a:t>Unijna strategia </a:t>
            </a:r>
            <a:r>
              <a:rPr lang="pl-PL" sz="2000" dirty="0">
                <a:latin typeface="+mn-lt"/>
              </a:rPr>
              <a:t>na rzecz </a:t>
            </a:r>
            <a:r>
              <a:rPr lang="pl-PL" sz="2000" dirty="0" smtClean="0">
                <a:latin typeface="+mn-lt"/>
              </a:rPr>
              <a:t>ochrony bioróżnorodności do 2030 </a:t>
            </a:r>
            <a:br>
              <a:rPr lang="pl-PL" sz="2000" dirty="0" smtClean="0">
                <a:latin typeface="+mn-lt"/>
              </a:rPr>
            </a:b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dirty="0" smtClean="0">
                <a:latin typeface="+mn-lt"/>
              </a:rPr>
              <a:t>                               Przywracanie </a:t>
            </a:r>
            <a:r>
              <a:rPr lang="pl-PL" sz="2000" dirty="0">
                <a:latin typeface="+mn-lt"/>
              </a:rPr>
              <a:t>przyrody do naszego </a:t>
            </a:r>
            <a:r>
              <a:rPr lang="pl-PL" sz="2000" dirty="0" smtClean="0">
                <a:latin typeface="+mn-lt"/>
              </a:rPr>
              <a:t>życia”</a:t>
            </a:r>
            <a:br>
              <a:rPr lang="pl-PL" sz="20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                   </a:t>
            </a:r>
            <a:r>
              <a:rPr lang="pl-PL" sz="2400" i="1" dirty="0" smtClean="0">
                <a:latin typeface="+mn-lt"/>
              </a:rPr>
              <a:t> </a:t>
            </a:r>
            <a:br>
              <a:rPr lang="pl-PL" sz="2400" i="1" dirty="0" smtClean="0">
                <a:latin typeface="+mn-lt"/>
              </a:rPr>
            </a:br>
            <a:r>
              <a:rPr lang="pl-PL" sz="2400" i="1" dirty="0">
                <a:latin typeface="+mn-lt"/>
              </a:rPr>
              <a:t/>
            </a:r>
            <a:br>
              <a:rPr lang="pl-PL" sz="2400" i="1" dirty="0">
                <a:latin typeface="+mn-lt"/>
              </a:rPr>
            </a:br>
            <a:r>
              <a:rPr lang="pl-PL" sz="2600" i="1" dirty="0" smtClean="0">
                <a:latin typeface="+mn-lt"/>
              </a:rPr>
              <a:t>        </a:t>
            </a:r>
            <a:br>
              <a:rPr lang="pl-PL" sz="2600" i="1" dirty="0" smtClean="0">
                <a:latin typeface="+mn-lt"/>
              </a:rPr>
            </a:br>
            <a:r>
              <a:rPr lang="pl-PL" sz="2600" i="1" dirty="0">
                <a:latin typeface="+mn-lt"/>
              </a:rPr>
              <a:t/>
            </a:r>
            <a:br>
              <a:rPr lang="pl-PL" sz="2600" i="1" dirty="0">
                <a:latin typeface="+mn-lt"/>
              </a:rPr>
            </a:br>
            <a:r>
              <a:rPr lang="pl-PL" sz="2600" i="1" dirty="0" smtClean="0">
                <a:latin typeface="+mn-lt"/>
              </a:rPr>
              <a:t/>
            </a:r>
            <a:br>
              <a:rPr lang="pl-PL" sz="2600" i="1" dirty="0" smtClean="0">
                <a:latin typeface="+mn-lt"/>
              </a:rPr>
            </a:br>
            <a:r>
              <a:rPr lang="pl-PL" sz="2600" i="1" dirty="0">
                <a:latin typeface="+mn-lt"/>
              </a:rPr>
              <a:t> </a:t>
            </a:r>
            <a:r>
              <a:rPr lang="pl-PL" sz="2600" i="1" dirty="0" smtClean="0">
                <a:latin typeface="+mn-lt"/>
              </a:rPr>
              <a:t>     </a:t>
            </a:r>
            <a:r>
              <a:rPr lang="pl-PL" sz="1800" dirty="0" smtClean="0">
                <a:latin typeface="+mn-lt"/>
              </a:rPr>
              <a:t>Krosno - 08.04.2021 r.</a:t>
            </a:r>
            <a:endParaRPr lang="pl-PL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64088" y="692696"/>
            <a:ext cx="349482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UWAG TECHNICZNYCH DOTYCZĄCYCH KRYTERIÓW I WSKAZÓWEK DOTYCZĄCYCH WYZNACZENIA OBSZARÓW </a:t>
            </a:r>
            <a:r>
              <a:rPr kumimoji="0" lang="pl-PL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CHRONIONYCH.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KOMISJA EUROPEJSKA; DYREKCJA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GENERALNA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ŚRODOWISKO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Dyrekcja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- Kapitał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Naturalny; ENV.D.3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Ochrona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przyrody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października 2020r.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4708" y="2996952"/>
            <a:ext cx="8959292" cy="345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Str. 13.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This means that strictly protected areas should be occupied by naturally-occurring habitats and species and have a sufficient size, in themselves or together with buffer zones with a lower level of protection, to ensure the non-disturbance of natural processes upon which they depend.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Extractive activities, such as mining, fishing, hunting or forestry, are not compatible with this level of protection,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while less intrusive activities such as scientific research, natural disaster prevention, non-intrusive renewable energy installations or non-intrusive and strictly controlled tourism may often be compatible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.</a:t>
            </a:r>
            <a:endParaRPr kumimoji="0" lang="pl-PL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Oznacza to, że obszary ściśle chronione powinny być zajmowane przez naturalnie występujące siedliska i gatunki oraz mieć dostateczną wielkość, same w sobie lub razem ze strefami buforowymi o niższym poziomie ochrony, aby zapewnić niezakłócanie naturalnych procesów, od których są zależne. </a:t>
            </a:r>
            <a:endParaRPr kumimoji="0" lang="pl-PL" sz="1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Działalność wydobywcza, </a:t>
            </a: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taka jak górnictwo, </a:t>
            </a:r>
            <a:r>
              <a:rPr kumimoji="0" lang="pl-PL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rybołówstwo (rybactwo), </a:t>
            </a: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łowiectwo lub leśnictwo, nie jest zgodna z tym poziomem </a:t>
            </a:r>
            <a:r>
              <a:rPr kumimoji="0" lang="pl-PL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ochrony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….. tj. ochrony ścisłej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" y="826985"/>
            <a:ext cx="5219755" cy="21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36096" y="808481"/>
            <a:ext cx="349482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UWAG TECHNICZNYCH DOTYCZĄCYCH KRYTERIÓW I WSKAZÓWEK DOTYCZĄCYCH WYZNACZENIA OBSZARÓW </a:t>
            </a:r>
            <a:r>
              <a:rPr kumimoji="0" lang="pl-PL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CHRONIONYCH.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KOMISJA EUROPEJSKA; DYREKCJA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GENERALNA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ŚRODOWISKO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Dyrekcja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- Kapitał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Naturalny; ENV.D.3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Ochrona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przyrody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października 2020r.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95446" y="3717032"/>
            <a:ext cx="8959292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Zgodnie z zapisami</a:t>
            </a:r>
            <a:r>
              <a:rPr kumimoji="0" lang="pl-PL" sz="18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wytycznych obszary ochrony ścisłej obejmować </a:t>
            </a:r>
            <a:r>
              <a:rPr lang="pl-PL" sz="1800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będą nie </a:t>
            </a:r>
            <a:r>
              <a:rPr kumimoji="0" lang="pl-PL" sz="18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tylko lasy </a:t>
            </a:r>
            <a:r>
              <a:rPr kumimoji="0" lang="pl-PL" sz="1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(wszystkich form własności – także lasy prywatne, gminne), </a:t>
            </a:r>
            <a:r>
              <a:rPr lang="pl-PL" sz="1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ale 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także inne ekosystemy bogate </a:t>
            </a:r>
            <a:r>
              <a:rPr lang="pl-PL" sz="1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 węgiel,  </a:t>
            </a:r>
            <a:r>
              <a:rPr lang="pl-PL" sz="1800" b="1" i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np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torfowiska</a:t>
            </a:r>
            <a:r>
              <a:rPr lang="pl-PL" sz="1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łąki, 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mokradła i </a:t>
            </a:r>
            <a:r>
              <a:rPr lang="pl-PL" sz="1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łąki 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trawiaste, jak również ekosystemy wodne.</a:t>
            </a:r>
            <a:endParaRPr lang="pl-PL" sz="1800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r>
              <a:rPr kumimoji="0" lang="pl-PL" sz="1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" y="826985"/>
            <a:ext cx="5219755" cy="2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132856"/>
            <a:ext cx="8064500" cy="4497387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Skutki wdrożenia Strategii w kontekście objęcia ochroną ścisłą 10 % obszarów lądowych UE.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117" y="946696"/>
            <a:ext cx="8075612" cy="508000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+mn-lt"/>
                <a:cs typeface="Times New Roman" panose="02020603050405020304" pitchFamily="18" charset="0"/>
              </a:rPr>
            </a:br>
            <a:endParaRPr lang="pl-PL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4117" y="836712"/>
            <a:ext cx="8784977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b="1" kern="0" dirty="0" smtClean="0">
                <a:solidFill>
                  <a:srgbClr val="005023"/>
                </a:solidFill>
                <a:latin typeface="+mn-lt"/>
                <a:ea typeface="+mj-ea"/>
                <a:cs typeface="Times New Roman" panose="02020603050405020304" pitchFamily="18" charset="0"/>
              </a:rPr>
              <a:t>Ekspertyzy naukowców i instytucji analitycznych – obszary leśne</a:t>
            </a:r>
            <a:endParaRPr lang="pl-PL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Konsekwencje objęcia ochroną ścisłą znacznych obszarów leśnych Polski (wdrożenie jednego z celów unijnej Strategii na rzecz Bioróżnorodności do 2030 roku - objęcie ścisłą ochroną 10% obszarów lądowych, w tym wszystkich pozostałych w UE lasów pierwotnych i starodrzewów), ze szczególnym uwzględnieniem zagrożenia spowodowanego zmianami klimatycznymi oraz niekorzystnymi zmianami sukcesyjnymi zbiorowisk leśnych. </a:t>
            </a:r>
            <a: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prof. Bogdan </a:t>
            </a:r>
            <a:r>
              <a:rPr lang="pl-PL" sz="1600" b="1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Brzeziecki</a:t>
            </a: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SGGW </a:t>
            </a:r>
            <a:endParaRPr lang="pl-PL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Konsekwencje objęcia ochroną ścisłą znacznych obszarów leśnych Polski (wdrożenie jednego z celów unijnej Strategii na rzecz bioróżnorodności do 2030 roku - objęcie ścisłą ochroną 10% obszarów lądowych, w tym wszystkich pozostałych w UE lasów pierwotnych i starodrzewów), z uwzględnieniem następstw zmian klimatycznych, w szczególności w kontekście zagrożenia drzewostanów ze strony owadów (</a:t>
            </a:r>
            <a:r>
              <a:rPr lang="pl-P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kambiofagów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foliofagów</a:t>
            </a:r>
            <a: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b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prof. Wojciech Grodzki, Instytut Badawczy Leśnictwa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Konsekwencje objęcia ochroną ścisłą znacznych obszarów leśnych Polski (wdrożenie jednego z celów unijnej Strategii na rzecz bioróżnorodności do 2030 roku - objęcie ścisłą ochroną 10% obszarów lądowych, w tym wszystkich pozostałych w UE lasów pierwotnych i starodrzewów), na możliwość sekwestracji węgla (netto) przez polskie lasy oraz produkcję drewna z uwzględnieniem </a:t>
            </a:r>
            <a:r>
              <a:rPr lang="pl-P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sortymentacji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Instytut Badawczy Leśnictwa + Biuro Urządzania Lasu i Geodezji Leśnej.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Dostępne: </a:t>
            </a:r>
            <a:r>
              <a:rPr lang="pl-PL" sz="1100" b="1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pl-PL" sz="1100" b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://www.lasy.gov.pl/pl/pro/informacje/aktualnosci/ekspertyzy-dotyczac-unijnej-strategii-dla-bioroznorodnosci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117" y="946696"/>
            <a:ext cx="8075612" cy="508000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+mn-lt"/>
                <a:cs typeface="Times New Roman" panose="02020603050405020304" pitchFamily="18" charset="0"/>
              </a:rPr>
            </a:br>
            <a:endParaRPr lang="pl-PL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4117" y="969404"/>
            <a:ext cx="8784977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b="1" kern="0" dirty="0" smtClean="0">
                <a:solidFill>
                  <a:srgbClr val="005023"/>
                </a:solidFill>
                <a:latin typeface="+mn-lt"/>
                <a:ea typeface="+mj-ea"/>
                <a:cs typeface="Times New Roman" panose="02020603050405020304" pitchFamily="18" charset="0"/>
              </a:rPr>
              <a:t>Ekspertyzy naukowców i instytucji analitycznych</a:t>
            </a:r>
            <a:endParaRPr lang="pl-PL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pl-PL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możliwych konsekwencji dla leśnictwa i lasów w krajach spoza Unii Europejskiej, wynikających z „przeniesienia” produkcji leśnej na skutek wdrażania propozycji Komisji Europejskiej w zakresie unijnej strategii na rzecz </a:t>
            </a:r>
            <a:r>
              <a:rPr lang="pl-PL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bioróżnorodności -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Thünen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Institute of International Forestry and Forest </a:t>
            </a:r>
            <a:r>
              <a:rPr lang="en-US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Hamburg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listopad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pl-PL" sz="18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Analiza wpływu 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ograniczenia możliwości pozyskania surowca drzewnego przez Lasy Państwowe na sytuację społeczno-ekonomiczną w </a:t>
            </a:r>
            <a:r>
              <a:rPr lang="pl-PL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Polsce – </a:t>
            </a: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firma konsultingowa Deloitte.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Analiza wpływu ograniczenia pozyskania drewna w Lasach Państwowych na przemysł drzewny </a:t>
            </a:r>
            <a:r>
              <a:rPr lang="pl-PL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 wykonana przez Biuro Marketingu DGLP oraz Zespół zadaniowy ds. budowy, utrzymania i rozwoju elektronicznego systemu sprzedaży drewna w LP</a:t>
            </a:r>
            <a:r>
              <a:rPr lang="pl-PL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Dostępne: </a:t>
            </a:r>
            <a:r>
              <a:rPr lang="pl-PL" sz="1100" b="1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pl-PL" sz="1100" b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://www.lasy.gov.pl/pl/pro/informacje/aktualnosci/ekspertyzy-dotyczac-unijnej-strategii-dla-bioroznorodnosci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023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764" y="908720"/>
            <a:ext cx="8820472" cy="6486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Konsekwencje - ochrona ścisła </a:t>
            </a:r>
            <a:r>
              <a:rPr lang="pl-PL" dirty="0">
                <a:solidFill>
                  <a:srgbClr val="FF0000"/>
                </a:solidFill>
              </a:rPr>
              <a:t>10</a:t>
            </a:r>
            <a:r>
              <a:rPr lang="pl-PL" dirty="0" smtClean="0">
                <a:solidFill>
                  <a:srgbClr val="FF0000"/>
                </a:solidFill>
              </a:rPr>
              <a:t>% terenów lądowych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a lesistość Podkarpacia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50000"/>
              </a:lnSpc>
            </a:pPr>
            <a:endParaRPr lang="pl-PL" sz="2000" b="1" dirty="0" smtClean="0"/>
          </a:p>
          <a:p>
            <a:pPr algn="ctr">
              <a:lnSpc>
                <a:spcPct val="250000"/>
              </a:lnSpc>
            </a:pPr>
            <a:r>
              <a:rPr lang="pl-PL" sz="2000" b="1" dirty="0" smtClean="0"/>
              <a:t>na </a:t>
            </a:r>
            <a:r>
              <a:rPr lang="pl-PL" sz="2000" b="1" dirty="0"/>
              <a:t>poziomie przyrodniczym</a:t>
            </a:r>
          </a:p>
          <a:p>
            <a:pPr algn="ctr">
              <a:lnSpc>
                <a:spcPct val="250000"/>
              </a:lnSpc>
            </a:pPr>
            <a:r>
              <a:rPr lang="pl-PL" sz="2000" b="1" dirty="0"/>
              <a:t>na poziomie gospodarczym </a:t>
            </a:r>
          </a:p>
          <a:p>
            <a:pPr algn="ctr">
              <a:lnSpc>
                <a:spcPct val="250000"/>
              </a:lnSpc>
            </a:pPr>
            <a:r>
              <a:rPr lang="pl-PL" sz="2000" b="1" dirty="0"/>
              <a:t>na poziomie społecznym 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97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839347"/>
            <a:ext cx="4303154" cy="2770584"/>
          </a:xfrm>
        </p:spPr>
      </p:pic>
      <p:sp>
        <p:nvSpPr>
          <p:cNvPr id="4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7906345" y="5582375"/>
            <a:ext cx="671077" cy="245140"/>
          </a:xfrm>
        </p:spPr>
        <p:txBody>
          <a:bodyPr/>
          <a:lstStyle/>
          <a:p>
            <a:pPr algn="ctr" defTabSz="914356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2136BB9F-F41C-4172-B28A-19863538028F}" type="slidenum">
              <a:rPr lang="pl-PL" sz="1500" b="1">
                <a:solidFill>
                  <a:srgbClr val="015F51"/>
                </a:solidFill>
                <a:latin typeface="Calibri Light" panose="020F0302020204030204" pitchFamily="34" charset="0"/>
              </a:rPr>
              <a:pPr algn="ctr" defTabSz="91435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16</a:t>
            </a:fld>
            <a:endParaRPr lang="pl-PL" b="1" dirty="0">
              <a:solidFill>
                <a:srgbClr val="015F5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-3075384" y="1443038"/>
            <a:ext cx="6056709" cy="381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3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85" y="839347"/>
            <a:ext cx="3995238" cy="27705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7" y="3631894"/>
            <a:ext cx="4301249" cy="2757834"/>
          </a:xfrm>
          <a:prstGeom prst="rect">
            <a:avLst/>
          </a:prstGeom>
        </p:spPr>
      </p:pic>
      <p:pic>
        <p:nvPicPr>
          <p:cNvPr id="13" name="Obraz 1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85" y="3609930"/>
            <a:ext cx="3959636" cy="28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przyrodnicze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497387"/>
          </a:xfrm>
        </p:spPr>
        <p:txBody>
          <a:bodyPr/>
          <a:lstStyle/>
          <a:p>
            <a:pPr algn="just"/>
            <a:r>
              <a:rPr lang="pl-PL" sz="1800" b="1" dirty="0" smtClean="0"/>
              <a:t>utrata różnorodności biologicznej w dłuższej perspektywie</a:t>
            </a:r>
            <a:r>
              <a:rPr lang="pl-PL" sz="1800" dirty="0" smtClean="0"/>
              <a:t>. Trwałe zachowanie różnorodność biologicznej wymaga aktywnego </a:t>
            </a:r>
            <a:r>
              <a:rPr lang="pl-PL" sz="1800" dirty="0"/>
              <a:t>zrównoważonego użytkowania </a:t>
            </a:r>
            <a:r>
              <a:rPr lang="pl-PL" sz="1800" dirty="0" smtClean="0"/>
              <a:t>przestrzeni (lasu) </a:t>
            </a:r>
            <a:r>
              <a:rPr lang="pl-PL" sz="1800" dirty="0"/>
              <a:t>przez człowieka. Dzięki </a:t>
            </a:r>
            <a:r>
              <a:rPr lang="pl-PL" sz="1800" dirty="0" smtClean="0"/>
              <a:t>trwale zrównoważonej </a:t>
            </a:r>
            <a:r>
              <a:rPr lang="pl-PL" sz="1800" dirty="0"/>
              <a:t>gospodarce leśnej mamy drzewostany o zróżnicowanym </a:t>
            </a:r>
            <a:r>
              <a:rPr lang="pl-PL" sz="1800" dirty="0" smtClean="0"/>
              <a:t>składzie gatunkowym</a:t>
            </a:r>
            <a:r>
              <a:rPr lang="pl-PL" sz="1800" dirty="0"/>
              <a:t>, a co za tym idzie o zwiększonej różnorodności </a:t>
            </a:r>
            <a:r>
              <a:rPr lang="pl-PL" sz="1800" dirty="0" smtClean="0"/>
              <a:t>biologicznej.</a:t>
            </a:r>
          </a:p>
          <a:p>
            <a:endParaRPr lang="pl-PL" sz="1800" b="1" dirty="0" smtClean="0"/>
          </a:p>
          <a:p>
            <a:pPr algn="just"/>
            <a:r>
              <a:rPr lang="pl-PL" sz="1800" b="1" dirty="0" smtClean="0"/>
              <a:t>wielkopowierzchniowe </a:t>
            </a:r>
            <a:r>
              <a:rPr lang="pl-PL" sz="1800" b="1" dirty="0"/>
              <a:t>zamierania </a:t>
            </a:r>
            <a:r>
              <a:rPr lang="pl-PL" sz="1800" b="1" dirty="0" smtClean="0"/>
              <a:t>lasów spowodowanego </a:t>
            </a:r>
            <a:r>
              <a:rPr lang="pl-PL" sz="1800" b="1" dirty="0"/>
              <a:t>gradacjami owadów</a:t>
            </a:r>
            <a:r>
              <a:rPr lang="pl-PL" sz="1800" dirty="0"/>
              <a:t>. Zagrożenie to potęgują postępujące zmiany klimatyczne (wysokie temperatury, susze, huraganowe wiatry). Brak przeciwdziałania (ochrona ścisła) stwarza realne ryzyko wystąpienia katastrofalnych w skutkach gradacji owadów i wielkopowierzchniowego zamierania lasów. Zamarłe lasy, zamiast wiązać dwutlenek węgla, staną się jego potężnym emitentem, wskutek rozkładu zamarłych drzew oraz materii organicznej w glebie. Lasy utracą możliwości świadczenia licznych usług ekosystemowych, m.in.: zatrzymywanie </a:t>
            </a:r>
            <a:r>
              <a:rPr lang="pl-PL" sz="1800" dirty="0" smtClean="0"/>
              <a:t>wody - </a:t>
            </a:r>
            <a:r>
              <a:rPr lang="pl-PL" sz="1800" dirty="0"/>
              <a:t>retencja, n</a:t>
            </a:r>
            <a:r>
              <a:rPr lang="pl-PL" sz="1800" dirty="0" smtClean="0"/>
              <a:t>iewątpliwie </a:t>
            </a:r>
            <a:r>
              <a:rPr lang="pl-PL" sz="1800" dirty="0"/>
              <a:t>w wielu miejscach uruchomione zostaną procesy erozyjne</a:t>
            </a:r>
            <a:r>
              <a:rPr lang="pl-PL" sz="1800" dirty="0" smtClean="0"/>
              <a:t>., </a:t>
            </a:r>
            <a:r>
              <a:rPr lang="pl-PL" sz="1800" dirty="0"/>
              <a:t>itp. Zjawiska te przyspieszą zmiany klimatyczne. </a:t>
            </a:r>
            <a:endParaRPr lang="pl-PL" sz="1800" dirty="0" smtClean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4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przyrodnicze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b="1" dirty="0"/>
              <a:t>w</a:t>
            </a:r>
            <a:r>
              <a:rPr lang="pl-PL" sz="1800" b="1" dirty="0" smtClean="0"/>
              <a:t>ystąpienia </a:t>
            </a:r>
            <a:r>
              <a:rPr lang="pl-PL" sz="1800" b="1" dirty="0"/>
              <a:t>niekorzystnych skutków </a:t>
            </a:r>
            <a:r>
              <a:rPr lang="pl-PL" sz="1800" b="1" dirty="0" smtClean="0"/>
              <a:t>klimatycznych </a:t>
            </a:r>
            <a:r>
              <a:rPr lang="pl-PL" sz="1800" b="1" dirty="0"/>
              <a:t>- w</a:t>
            </a:r>
            <a:r>
              <a:rPr lang="pl-PL" sz="1800" b="1" dirty="0" smtClean="0"/>
              <a:t>drożenie </a:t>
            </a:r>
            <a:r>
              <a:rPr lang="pl-PL" sz="1800" b="1" dirty="0"/>
              <a:t>celu polegającego na objęciu ochroną ścisła 10% obszarów lądowych (leśnych) spowoduje znaczące ograniczenie możliwości pochłaniania dwutlenku węgla przez lasy</a:t>
            </a:r>
            <a:r>
              <a:rPr lang="pl-PL" sz="1800" dirty="0"/>
              <a:t>. Wraz z rosnącym wiekiem lasów spada dynamika wiązania dwutlenku </a:t>
            </a:r>
            <a:r>
              <a:rPr lang="pl-PL" sz="1800" dirty="0" smtClean="0"/>
              <a:t>węgla. </a:t>
            </a:r>
            <a:r>
              <a:rPr lang="pl-PL" sz="1800" dirty="0"/>
              <a:t>Lasy w których prowadzona jest gospodarka leśna sumarycznie pochłaniają więcej CO2 (uwzględniając CO2 zmagazynowane w produktach z drewna), niż lasy poddane ochronie ścisłej, zwłaszcza w dłuższej perspektywie czasowej (np. 50-100 lat). </a:t>
            </a:r>
            <a:endParaRPr lang="pl-PL" sz="1800" dirty="0" smtClean="0"/>
          </a:p>
          <a:p>
            <a:pPr algn="just"/>
            <a:endParaRPr lang="pl-PL" sz="1800" dirty="0"/>
          </a:p>
          <a:p>
            <a:pPr algn="just"/>
            <a:r>
              <a:rPr lang="pl-PL" sz="1800" b="1" dirty="0" smtClean="0"/>
              <a:t>ograniczenie </a:t>
            </a:r>
            <a:r>
              <a:rPr lang="pl-PL" sz="1800" b="1" dirty="0"/>
              <a:t>możliwości wykonywania polowania/regulacji pogłowia zwłaszcza dużych roślinożerców</a:t>
            </a:r>
            <a:r>
              <a:rPr lang="pl-PL" sz="1800" dirty="0"/>
              <a:t>. Niekontrolowany wzrost liczebności powodować może zagrożenie dla trwałości ekosystemów leśnych oraz dla populacji tych zwierzą (negatywne konsekwencje wynikające z przegęszczenia </a:t>
            </a:r>
            <a:r>
              <a:rPr lang="pl-PL" sz="1800" dirty="0" smtClean="0"/>
              <a:t>populacji – choroby ale również szkody nie tylko w lesie ale </a:t>
            </a:r>
            <a:r>
              <a:rPr lang="pl-PL" sz="1800" b="1" dirty="0" smtClean="0"/>
              <a:t>również w uprawach rolnych. </a:t>
            </a:r>
            <a:endParaRPr lang="pl-PL" sz="1800" b="1" dirty="0"/>
          </a:p>
          <a:p>
            <a:endParaRPr lang="pl-PL" sz="1800" b="1" dirty="0" smtClean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9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612" cy="508000"/>
          </a:xfrm>
        </p:spPr>
        <p:txBody>
          <a:bodyPr/>
          <a:lstStyle/>
          <a:p>
            <a:pPr algn="ctr"/>
            <a:r>
              <a:rPr lang="pl-PL" dirty="0" smtClean="0"/>
              <a:t>Skutki gospodarcze w ujęciu globalnym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deficyt drewna w UE wyniesie </a:t>
            </a:r>
            <a:r>
              <a:rPr lang="pl-PL" sz="1800" b="1" dirty="0">
                <a:solidFill>
                  <a:srgbClr val="FF0000"/>
                </a:solidFill>
              </a:rPr>
              <a:t>244 mln </a:t>
            </a:r>
            <a:r>
              <a:rPr lang="pl-PL" sz="1800" b="1" dirty="0" smtClean="0">
                <a:solidFill>
                  <a:srgbClr val="FF0000"/>
                </a:solidFill>
              </a:rPr>
              <a:t>m3</a:t>
            </a:r>
          </a:p>
          <a:p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dirty="0"/>
              <a:t>import drewna wzrośnie o </a:t>
            </a:r>
            <a:r>
              <a:rPr lang="pl-PL" sz="1800" b="1" dirty="0">
                <a:solidFill>
                  <a:srgbClr val="FF0000"/>
                </a:solidFill>
              </a:rPr>
              <a:t>181 mln </a:t>
            </a:r>
            <a:r>
              <a:rPr lang="pl-PL" sz="1800" b="1" dirty="0" smtClean="0">
                <a:solidFill>
                  <a:srgbClr val="FF0000"/>
                </a:solidFill>
              </a:rPr>
              <a:t>m3, </a:t>
            </a:r>
            <a:r>
              <a:rPr lang="pl-PL" sz="1800" dirty="0" smtClean="0"/>
              <a:t>nastąpi gwałtowny import drewna spoza </a:t>
            </a:r>
            <a:r>
              <a:rPr lang="pl-PL" sz="1800" dirty="0"/>
              <a:t>UE (USA, Rosja, Kanada, Brazylia, Malezja, Indonezja</a:t>
            </a:r>
            <a:r>
              <a:rPr lang="pl-PL" sz="1800" dirty="0" smtClean="0"/>
              <a:t>)</a:t>
            </a:r>
          </a:p>
          <a:p>
            <a:endParaRPr lang="pl-PL" sz="1800" dirty="0"/>
          </a:p>
          <a:p>
            <a:r>
              <a:rPr lang="pl-PL" sz="1800" dirty="0"/>
              <a:t>brakujące </a:t>
            </a:r>
            <a:r>
              <a:rPr lang="pl-PL" sz="1800" b="1" dirty="0">
                <a:solidFill>
                  <a:srgbClr val="FF0000"/>
                </a:solidFill>
              </a:rPr>
              <a:t>63 mln m3 </a:t>
            </a:r>
            <a:r>
              <a:rPr lang="pl-PL" sz="1800" dirty="0"/>
              <a:t>drewna zostanie zastąpione przez </a:t>
            </a:r>
            <a:r>
              <a:rPr lang="pl-PL" sz="1800" dirty="0" smtClean="0"/>
              <a:t>substytuty niedrzewne: </a:t>
            </a:r>
            <a:r>
              <a:rPr lang="pl-PL" sz="1800" dirty="0"/>
              <a:t>plastik, stal, cement, szkło, itp. Produkcja tych tworzyw jest energochłonna i opiera się na nieodnawialnych źródłach energii (kopaliny</a:t>
            </a:r>
            <a:r>
              <a:rPr lang="pl-PL" sz="1800" dirty="0" smtClean="0"/>
              <a:t>). </a:t>
            </a:r>
            <a:r>
              <a:rPr lang="pl-PL" sz="1800" b="1" dirty="0" smtClean="0">
                <a:solidFill>
                  <a:srgbClr val="FF0000"/>
                </a:solidFill>
              </a:rPr>
              <a:t>Drewno jest surowcem odnawialnym.</a:t>
            </a:r>
          </a:p>
          <a:p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dirty="0"/>
              <a:t>przemysł drzewny wzmocni się w krajach: </a:t>
            </a:r>
            <a:r>
              <a:rPr lang="pl-PL" sz="1800" b="1" dirty="0">
                <a:solidFill>
                  <a:srgbClr val="FF0000"/>
                </a:solidFill>
              </a:rPr>
              <a:t>USA, Rosja, Brazylia, Turcja, Kanada, Chile, Indie, Malezja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78933" y="5782391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+</a:t>
            </a:r>
          </a:p>
          <a:p>
            <a:pPr algn="ctr"/>
            <a:r>
              <a:rPr lang="pl-PL" sz="1800" b="1" dirty="0" smtClean="0"/>
              <a:t>Załącznik do strategii – plan działań</a:t>
            </a:r>
            <a:endParaRPr lang="pl-PL" sz="1800" b="1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75612" cy="508000"/>
          </a:xfrm>
        </p:spPr>
        <p:txBody>
          <a:bodyPr/>
          <a:lstStyle/>
          <a:p>
            <a:pPr algn="ctr"/>
            <a:r>
              <a:rPr lang="pl-PL" dirty="0" smtClean="0"/>
              <a:t>Unijna strategia na rzecz bioróżnorodności 2030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2704"/>
            <a:ext cx="8712967" cy="45325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341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612" cy="508000"/>
          </a:xfrm>
        </p:spPr>
        <p:txBody>
          <a:bodyPr/>
          <a:lstStyle/>
          <a:p>
            <a:pPr algn="ctr"/>
            <a:r>
              <a:rPr lang="pl-PL" dirty="0" smtClean="0"/>
              <a:t>Skutki gospodarcze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6720"/>
            <a:ext cx="8064500" cy="4497387"/>
          </a:xfrm>
        </p:spPr>
        <p:txBody>
          <a:bodyPr/>
          <a:lstStyle/>
          <a:p>
            <a:r>
              <a:rPr lang="pl-PL" sz="1800" dirty="0" smtClean="0"/>
              <a:t>w Polsce drastyczny spadek pozyskania </a:t>
            </a:r>
            <a:r>
              <a:rPr lang="pl-PL" sz="1800" dirty="0"/>
              <a:t>drewna </a:t>
            </a:r>
            <a:r>
              <a:rPr lang="pl-PL" sz="1800" b="1" dirty="0" smtClean="0">
                <a:solidFill>
                  <a:srgbClr val="FF0000"/>
                </a:solidFill>
              </a:rPr>
              <a:t>z </a:t>
            </a:r>
            <a:r>
              <a:rPr lang="pl-PL" sz="1800" b="1" dirty="0">
                <a:solidFill>
                  <a:srgbClr val="FF0000"/>
                </a:solidFill>
              </a:rPr>
              <a:t>ok. 40 mln m3 do ok. 20 mln </a:t>
            </a:r>
            <a:r>
              <a:rPr lang="pl-PL" sz="1800" b="1" dirty="0" smtClean="0">
                <a:solidFill>
                  <a:srgbClr val="FF0000"/>
                </a:solidFill>
              </a:rPr>
              <a:t>m3,</a:t>
            </a:r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dirty="0" smtClean="0"/>
              <a:t>silny </a:t>
            </a:r>
            <a:r>
              <a:rPr lang="pl-PL" sz="1800" dirty="0"/>
              <a:t>spadek podaży surowca drzewnego, problemy przetwórców z </a:t>
            </a:r>
            <a:r>
              <a:rPr lang="pl-PL" sz="1800" dirty="0" smtClean="0"/>
              <a:t>zaopatrzeniem,</a:t>
            </a:r>
          </a:p>
          <a:p>
            <a:r>
              <a:rPr lang="pl-PL" sz="1800" dirty="0"/>
              <a:t>spadek produkcji drzewnej </a:t>
            </a:r>
          </a:p>
          <a:p>
            <a:r>
              <a:rPr lang="pl-PL" sz="1800" dirty="0" smtClean="0"/>
              <a:t>gwałtowny </a:t>
            </a:r>
            <a:r>
              <a:rPr lang="pl-PL" sz="1800" dirty="0"/>
              <a:t>wzrost kosztów </a:t>
            </a:r>
            <a:r>
              <a:rPr lang="pl-PL" sz="1800" dirty="0" smtClean="0"/>
              <a:t>produkcji ( ograniczenie pozyskania to wzrost kosztów transportu</a:t>
            </a:r>
            <a:r>
              <a:rPr lang="pl-PL" sz="1800" b="1" dirty="0" smtClean="0">
                <a:solidFill>
                  <a:srgbClr val="FF0000"/>
                </a:solidFill>
              </a:rPr>
              <a:t> o 40%, </a:t>
            </a:r>
            <a:r>
              <a:rPr lang="pl-PL" sz="1800" dirty="0" smtClean="0"/>
              <a:t>wydłużenie drogi transportowej – wzrost kosztów transportu </a:t>
            </a:r>
            <a:r>
              <a:rPr lang="pl-PL" sz="1800" b="1" dirty="0" smtClean="0">
                <a:solidFill>
                  <a:srgbClr val="FF0000"/>
                </a:solidFill>
              </a:rPr>
              <a:t>o 65%</a:t>
            </a:r>
            <a:r>
              <a:rPr lang="pl-PL" sz="1800" dirty="0" smtClean="0">
                <a:solidFill>
                  <a:srgbClr val="FF0000"/>
                </a:solidFill>
              </a:rPr>
              <a:t>),</a:t>
            </a:r>
            <a:endParaRPr lang="pl-PL" sz="1800" dirty="0">
              <a:solidFill>
                <a:srgbClr val="FF0000"/>
              </a:solidFill>
            </a:endParaRPr>
          </a:p>
          <a:p>
            <a:r>
              <a:rPr lang="pl-PL" sz="1800" dirty="0" smtClean="0"/>
              <a:t>zmniejszenie </a:t>
            </a:r>
            <a:r>
              <a:rPr lang="pl-PL" sz="1800" dirty="0"/>
              <a:t>udziału zatrudnionych w przemyśle drzewnym w przemyśle ogółem z </a:t>
            </a:r>
            <a:r>
              <a:rPr lang="pl-PL" sz="1800" b="1" dirty="0">
                <a:solidFill>
                  <a:srgbClr val="FF0000"/>
                </a:solidFill>
              </a:rPr>
              <a:t>12,5% do 6</a:t>
            </a:r>
            <a:r>
              <a:rPr lang="pl-PL" sz="1800" b="1" dirty="0" smtClean="0">
                <a:solidFill>
                  <a:srgbClr val="FF0000"/>
                </a:solidFill>
              </a:rPr>
              <a:t>%</a:t>
            </a:r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dirty="0" smtClean="0"/>
              <a:t>załamanie się sektora produkcji drzewnej. Ograniczenie o 10 % (ochrona ścisła) może przyczynić się do natychmiastowej likwidacji prawie </a:t>
            </a:r>
            <a:r>
              <a:rPr lang="pl-PL" sz="1800" b="1" dirty="0" smtClean="0">
                <a:solidFill>
                  <a:srgbClr val="FF0000"/>
                </a:solidFill>
              </a:rPr>
              <a:t>5000 tys. punktów przerobu drewna.</a:t>
            </a:r>
          </a:p>
          <a:p>
            <a:r>
              <a:rPr lang="pl-PL" sz="1800" dirty="0"/>
              <a:t>wzrost cen surowca </a:t>
            </a:r>
            <a:r>
              <a:rPr lang="pl-PL" sz="1800" dirty="0" smtClean="0"/>
              <a:t>drzewnego</a:t>
            </a:r>
          </a:p>
          <a:p>
            <a:endParaRPr lang="pl-PL" dirty="0" smtClean="0"/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92088"/>
            <a:ext cx="8007492" cy="56625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868144" y="270892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Ogółem: 2 080 tys. m3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84438" y="0"/>
            <a:ext cx="6480175" cy="792163"/>
          </a:xfrm>
        </p:spPr>
        <p:txBody>
          <a:bodyPr/>
          <a:lstStyle/>
          <a:p>
            <a:pPr algn="ctr"/>
            <a:r>
              <a:rPr lang="pl-PL" sz="1800" dirty="0" smtClean="0"/>
              <a:t>Skutki gospodarcze na przykładzie RDLP w Krośnie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73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0405"/>
            <a:ext cx="7960990" cy="562967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402891" y="124267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wdrożeniu strategii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270892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Ogółem: - 1 783 tys. m3</a:t>
            </a:r>
          </a:p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(-86%)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84438" y="0"/>
            <a:ext cx="6480175" cy="792163"/>
          </a:xfrm>
        </p:spPr>
        <p:txBody>
          <a:bodyPr/>
          <a:lstStyle/>
          <a:p>
            <a:pPr algn="ctr"/>
            <a:r>
              <a:rPr lang="pl-PL" sz="1800" dirty="0" smtClean="0"/>
              <a:t>Skutki gospodarcze na przykładzie RDLP w Krośnie</a:t>
            </a:r>
            <a:endParaRPr lang="pl-PL" sz="1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96982" y="5589240"/>
            <a:ext cx="47387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dirty="0" smtClean="0">
                <a:solidFill>
                  <a:srgbClr val="FF0000"/>
                </a:solidFill>
              </a:rPr>
              <a:t>MASOWE </a:t>
            </a:r>
            <a:r>
              <a:rPr lang="pl-PL" sz="1800" b="1" dirty="0" smtClean="0">
                <a:solidFill>
                  <a:srgbClr val="FF0000"/>
                </a:solidFill>
              </a:rPr>
              <a:t>BANKRUCTWO</a:t>
            </a:r>
            <a:r>
              <a:rPr lang="pl-PL" sz="2000" b="1" dirty="0" smtClean="0">
                <a:solidFill>
                  <a:srgbClr val="FF0000"/>
                </a:solidFill>
              </a:rPr>
              <a:t> WIELU FIRM</a:t>
            </a:r>
          </a:p>
          <a:p>
            <a:pPr algn="ctr">
              <a:lnSpc>
                <a:spcPct val="100000"/>
              </a:lnSpc>
            </a:pPr>
            <a:endParaRPr lang="pl-PL" sz="7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l-PL" sz="1800" b="1" dirty="0" smtClean="0">
                <a:solidFill>
                  <a:srgbClr val="FF0000"/>
                </a:solidFill>
              </a:rPr>
              <a:t>BEZROBOCIE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612" cy="508000"/>
          </a:xfrm>
        </p:spPr>
        <p:txBody>
          <a:bodyPr/>
          <a:lstStyle/>
          <a:p>
            <a:pPr algn="ctr"/>
            <a:r>
              <a:rPr lang="pl-PL" dirty="0" smtClean="0"/>
              <a:t>Skutki gospodarcze na przykładzie RDLP w Krośnie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497387"/>
          </a:xfrm>
        </p:spPr>
        <p:txBody>
          <a:bodyPr/>
          <a:lstStyle/>
          <a:p>
            <a:pPr algn="just"/>
            <a:r>
              <a:rPr lang="pl-PL" sz="1800" dirty="0" smtClean="0"/>
              <a:t>zmiany w ilości pozyskania drewna </a:t>
            </a:r>
            <a:r>
              <a:rPr lang="pl-PL" sz="1800" dirty="0"/>
              <a:t>radykalnie </a:t>
            </a:r>
            <a:r>
              <a:rPr lang="pl-PL" sz="1800" dirty="0" smtClean="0"/>
              <a:t>dotkną </a:t>
            </a:r>
            <a:r>
              <a:rPr lang="pl-PL" sz="1800" b="1" dirty="0">
                <a:solidFill>
                  <a:srgbClr val="FF0000"/>
                </a:solidFill>
              </a:rPr>
              <a:t>863</a:t>
            </a:r>
            <a:r>
              <a:rPr lang="pl-PL" sz="1800" dirty="0"/>
              <a:t> przedsiębiorców </a:t>
            </a:r>
            <a:r>
              <a:rPr lang="pl-PL" sz="1800" dirty="0" smtClean="0"/>
              <a:t>kupujących </a:t>
            </a:r>
            <a:r>
              <a:rPr lang="pl-PL" sz="1800" dirty="0"/>
              <a:t>drewno w </a:t>
            </a:r>
            <a:r>
              <a:rPr lang="pl-PL" sz="1800" dirty="0" smtClean="0"/>
              <a:t>RDLP w Krośnie.</a:t>
            </a:r>
          </a:p>
          <a:p>
            <a:pPr algn="just"/>
            <a:r>
              <a:rPr lang="pl-PL" sz="1800" dirty="0" smtClean="0"/>
              <a:t>zmiany </a:t>
            </a:r>
            <a:r>
              <a:rPr lang="pl-PL" sz="1800" dirty="0"/>
              <a:t>w ilości pozyskania drewna radykalnie </a:t>
            </a:r>
            <a:r>
              <a:rPr lang="pl-PL" sz="1800" dirty="0" smtClean="0"/>
              <a:t>dotkną zatrudnionych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przemyśle drzewnym </a:t>
            </a:r>
            <a:r>
              <a:rPr lang="pl-PL" sz="1800" b="1" dirty="0">
                <a:solidFill>
                  <a:srgbClr val="FF0000"/>
                </a:solidFill>
              </a:rPr>
              <a:t>– 115 tys. osób</a:t>
            </a:r>
            <a:r>
              <a:rPr lang="pl-PL" sz="1800" b="1" dirty="0" smtClean="0">
                <a:solidFill>
                  <a:srgbClr val="FF0000"/>
                </a:solidFill>
              </a:rPr>
              <a:t>.</a:t>
            </a:r>
            <a:endParaRPr lang="pl-PL" sz="1800" b="1" dirty="0">
              <a:solidFill>
                <a:srgbClr val="FF0000"/>
              </a:solidFill>
            </a:endParaRPr>
          </a:p>
          <a:p>
            <a:pPr algn="just"/>
            <a:r>
              <a:rPr lang="pl-PL" sz="1800" dirty="0" smtClean="0"/>
              <a:t>firmy współpracujące (handel, certyfikacja, energetyka, turystyka)</a:t>
            </a:r>
          </a:p>
          <a:p>
            <a:pPr algn="just"/>
            <a:r>
              <a:rPr lang="pl-PL" sz="1800" dirty="0"/>
              <a:t>r</a:t>
            </a:r>
            <a:r>
              <a:rPr lang="pl-PL" sz="1800" dirty="0" smtClean="0"/>
              <a:t>adykalne ograniczenie </a:t>
            </a:r>
            <a:r>
              <a:rPr lang="pl-PL" sz="1800" dirty="0"/>
              <a:t>dotychczasowej </a:t>
            </a:r>
            <a:r>
              <a:rPr lang="pl-PL" sz="1800" dirty="0" smtClean="0"/>
              <a:t>współpracy z </a:t>
            </a:r>
            <a:r>
              <a:rPr lang="pl-PL" sz="1800" dirty="0"/>
              <a:t>samorządami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ramach udziału w inwestycjach wspólnych, </a:t>
            </a:r>
          </a:p>
          <a:p>
            <a:pPr algn="just"/>
            <a:r>
              <a:rPr lang="pl-PL" sz="1800" dirty="0"/>
              <a:t>u</a:t>
            </a:r>
            <a:r>
              <a:rPr lang="pl-PL" sz="1800" dirty="0" smtClean="0"/>
              <a:t>padek zakładów </a:t>
            </a:r>
            <a:r>
              <a:rPr lang="pl-PL" sz="1800" dirty="0"/>
              <a:t>usług </a:t>
            </a:r>
            <a:r>
              <a:rPr lang="pl-PL" sz="1800" dirty="0" smtClean="0"/>
              <a:t>leśnych, co </a:t>
            </a:r>
            <a:r>
              <a:rPr lang="pl-PL" sz="1800" dirty="0"/>
              <a:t>z braku alternatywnych źródeł przychodu oznacza często całkowitą utratę dochodów dla </a:t>
            </a:r>
            <a:r>
              <a:rPr lang="pl-PL" sz="1800" dirty="0" smtClean="0"/>
              <a:t>pracowników,</a:t>
            </a:r>
          </a:p>
          <a:p>
            <a:pPr algn="just"/>
            <a:r>
              <a:rPr lang="pl-PL" sz="1800" dirty="0" smtClean="0"/>
              <a:t>gospodarka leśna to jeden kluczowy </a:t>
            </a:r>
            <a:r>
              <a:rPr lang="pl-PL" sz="1800" dirty="0"/>
              <a:t>element rozwoju </a:t>
            </a:r>
            <a:r>
              <a:rPr lang="pl-PL" sz="1800" dirty="0" smtClean="0"/>
              <a:t>Podkarpacia, szczególnie w części południowej, ograniczenie w postaci 10% (ochrona ścisła) może doprowadzić do radykalnych zmian (</a:t>
            </a:r>
            <a:r>
              <a:rPr lang="pl-PL" sz="1800" b="1" dirty="0" smtClean="0">
                <a:solidFill>
                  <a:srgbClr val="FF0000"/>
                </a:solidFill>
              </a:rPr>
              <a:t>efekt domina</a:t>
            </a:r>
            <a:r>
              <a:rPr lang="pl-PL" sz="1800" dirty="0" smtClean="0"/>
              <a:t>)</a:t>
            </a:r>
          </a:p>
          <a:p>
            <a:pPr algn="just"/>
            <a:endParaRPr lang="pl-PL" sz="1800" dirty="0"/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Ochrona </a:t>
            </a:r>
            <a:r>
              <a:rPr lang="pl-PL" sz="2000" b="1" dirty="0">
                <a:solidFill>
                  <a:srgbClr val="FF0000"/>
                </a:solidFill>
              </a:rPr>
              <a:t>ścisła to koszty w wymiarze gospodarczym.</a:t>
            </a:r>
          </a:p>
          <a:p>
            <a:pPr algn="just"/>
            <a:endParaRPr lang="pl-PL" sz="2000" dirty="0" smtClean="0"/>
          </a:p>
          <a:p>
            <a:pPr algn="just"/>
            <a:endParaRPr lang="pl-PL" dirty="0"/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612" cy="508000"/>
          </a:xfrm>
        </p:spPr>
        <p:txBody>
          <a:bodyPr/>
          <a:lstStyle/>
          <a:p>
            <a:pPr algn="ctr"/>
            <a:r>
              <a:rPr lang="pl-PL" dirty="0" smtClean="0"/>
              <a:t>Skutki społeczne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500" cy="4497387"/>
          </a:xfrm>
        </p:spPr>
        <p:txBody>
          <a:bodyPr/>
          <a:lstStyle/>
          <a:p>
            <a:pPr algn="just"/>
            <a:r>
              <a:rPr lang="pl-PL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bjęcie </a:t>
            </a:r>
            <a:r>
              <a:rPr lang="pl-PL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lasów ochroną ścisłą w znaczący sposób może spowodować ograniczenie dostępności usług ekosystemowych dla </a:t>
            </a:r>
            <a:r>
              <a:rPr lang="pl-PL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społeczeństwa (</a:t>
            </a:r>
            <a:r>
              <a:rPr lang="pl-PL" sz="1800" b="1" kern="1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turystyka</a:t>
            </a:r>
            <a:r>
              <a:rPr lang="pl-PL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l-PL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tym swobodnego dostępu do lasów (poruszanie się tylko wyznaczonymi ścieżkami), całkowity zakaz lub znaczne ograniczenie zbiorów runa leśnego, znaczne ograniczenie lub zakaz pozyskania drewna, w tym drewna na opał, możliwości korzystania z różnych form rekreacji i odpoczynku </a:t>
            </a:r>
            <a:r>
              <a:rPr lang="pl-PL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(spacerowania</a:t>
            </a:r>
            <a:r>
              <a:rPr lang="pl-PL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biegania poza wyznaczonymi szlakami turystycznymi, organizowania biegów na orientację, </a:t>
            </a:r>
            <a:r>
              <a:rPr lang="pl-PL" sz="1800" kern="1200" dirty="0">
                <a:ea typeface="Calibri" panose="020F0502020204030204" pitchFamily="34" charset="0"/>
                <a:cs typeface="Times New Roman" panose="02020603050405020304" pitchFamily="18" charset="0"/>
              </a:rPr>
              <a:t>wykonywania polowania</a:t>
            </a:r>
            <a:r>
              <a:rPr lang="pl-PL" sz="18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itp</a:t>
            </a:r>
            <a:r>
              <a:rPr lang="pl-PL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l-PL" sz="1800" kern="1200" dirty="0" smtClean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="1" kern="1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800" b="1" kern="1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graniczenie inwestycji </a:t>
            </a:r>
            <a:r>
              <a:rPr lang="pl-PL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związanych z poziomem życia mieszkańców </a:t>
            </a:r>
            <a:r>
              <a:rPr lang="pl-PL" sz="18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pl-PL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infrastruktura drogowa itp</a:t>
            </a:r>
            <a:r>
              <a:rPr lang="pl-PL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321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Konsultacje publiczne w sprawie nowej </a:t>
            </a:r>
            <a:r>
              <a:rPr lang="pl-PL" dirty="0"/>
              <a:t>s</a:t>
            </a:r>
            <a:r>
              <a:rPr lang="pl-PL" dirty="0" smtClean="0"/>
              <a:t>trategii leśnej 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557338"/>
            <a:ext cx="8064500" cy="4679974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/>
              <a:t>Zgodnie </a:t>
            </a:r>
            <a:r>
              <a:rPr lang="pl-PL" sz="1800" dirty="0"/>
              <a:t>z zamieszczonym na stronie opisem KE </a:t>
            </a:r>
            <a:r>
              <a:rPr lang="pl-PL" sz="1800" u="sng" dirty="0"/>
              <a:t>ma opierać się na unijnej strategii różnorodności biologicznej</a:t>
            </a:r>
            <a:r>
              <a:rPr lang="pl-PL" sz="1800" dirty="0"/>
              <a:t>, </a:t>
            </a:r>
            <a:endParaRPr lang="pl-PL" sz="18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1600" b="1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 smtClean="0">
                <a:solidFill>
                  <a:srgbClr val="FF0000"/>
                </a:solidFill>
              </a:rPr>
              <a:t>Konsultacje </a:t>
            </a:r>
            <a:r>
              <a:rPr lang="pl-PL" b="1" dirty="0">
                <a:solidFill>
                  <a:srgbClr val="FF0000"/>
                </a:solidFill>
              </a:rPr>
              <a:t>trwają do 19 kwietnia </a:t>
            </a:r>
            <a:r>
              <a:rPr lang="pl-PL" b="1" dirty="0" smtClean="0">
                <a:solidFill>
                  <a:srgbClr val="FF0000"/>
                </a:solidFill>
              </a:rPr>
              <a:t>br.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sz="32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 smtClean="0"/>
              <a:t>Zgodnie z deklaracją Komisji Europejskie Strategia ma zostać opublikowana 2021 </a:t>
            </a:r>
            <a:r>
              <a:rPr lang="pl-PL" sz="1600" dirty="0"/>
              <a:t>r</a:t>
            </a:r>
            <a:r>
              <a:rPr lang="pl-PL" sz="1600" dirty="0" smtClean="0"/>
              <a:t>.;</a:t>
            </a:r>
            <a:endParaRPr lang="pl-PL" sz="1600" i="1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i="1" dirty="0" smtClean="0"/>
              <a:t>Dostępne </a:t>
            </a:r>
            <a:r>
              <a:rPr lang="pl-PL" sz="1600" i="1" dirty="0"/>
              <a:t>jest tłumaczenie na j. polski (trzeba wybrać opcję PL</a:t>
            </a:r>
            <a:r>
              <a:rPr lang="pl-PL" sz="1600" i="1" dirty="0" smtClean="0"/>
              <a:t>)</a:t>
            </a:r>
            <a:endParaRPr lang="pl-PL" sz="1600" i="1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u="sng" dirty="0">
                <a:solidFill>
                  <a:srgbClr val="0000FF"/>
                </a:solidFill>
                <a:hlinkClick r:id="rId2"/>
              </a:rPr>
              <a:t>https://ec.europa.eu/info/law/better-regulation/have-your-say/initiatives/12674-EU-Forest-Strategy</a:t>
            </a:r>
            <a:r>
              <a:rPr lang="pl-PL" sz="1600" dirty="0">
                <a:solidFill>
                  <a:srgbClr val="0000FF"/>
                </a:solidFill>
              </a:rPr>
              <a:t> </a:t>
            </a:r>
            <a:endParaRPr lang="pl-PL" sz="1600" dirty="0" smtClean="0">
              <a:solidFill>
                <a:srgbClr val="0000FF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 smtClean="0"/>
              <a:t>Trwałe zrównoważone użytkowanie przestrzeni (lasu) zapewnia uwzględnianie  wszystkich funkcji przyrodniczych, społecznych i gospodarczych i pozwala zachować trwale różnorodność biologiczną.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9655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075612" cy="508000"/>
          </a:xfrm>
        </p:spPr>
        <p:txBody>
          <a:bodyPr/>
          <a:lstStyle/>
          <a:p>
            <a:pPr algn="ctr"/>
            <a:r>
              <a:rPr lang="pl-PL" dirty="0" smtClean="0">
                <a:latin typeface="+mn-lt"/>
                <a:cs typeface="Times New Roman" panose="02020603050405020304" pitchFamily="18" charset="0"/>
              </a:rPr>
              <a:t>Podsumowanie (wnioski) – co dalej:</a:t>
            </a:r>
            <a:endParaRPr lang="pl-P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43081"/>
            <a:ext cx="8856984" cy="50405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Wdrożenie celów Strategii dotyczących obszarów leśnych oznaczać będzie głębokie zmiany w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funkcjonującym obecnie w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Polsce modelu zarządzania przyrodą (wiele możliwych scenariuszy).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Niezbędna jest aktywizacja środowisk bezpośrednio zainteresowanych skutkami wdrożenia Strategii (także zagranicznych) </a:t>
            </a:r>
            <a:r>
              <a:rPr lang="pl-PL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apele do rządu (PTL i SITLiD), posłów, senatorów, europosłów (wystąpienia RDLP w Krośnie).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Aktywne uczestnictwo w szeroko rozumianym procesie wdrażania Strategii – </a:t>
            </a:r>
            <a:r>
              <a:rPr lang="pl-PL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MKiŚ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powstał Zespół (Zarządzenie z dnia 19 marca 2021, poz.25 ).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Należy podjąć wzmożone wysiłki w celu wstrzymania wdrożenia </a:t>
            </a:r>
            <a:r>
              <a:rPr lang="pl-PL" sz="1800" dirty="0" smtClean="0">
                <a:cs typeface="Times New Roman" panose="02020603050405020304" pitchFamily="18" charset="0"/>
              </a:rPr>
              <a:t>prawnie </a:t>
            </a:r>
            <a:r>
              <a:rPr lang="pl-PL" sz="1800" dirty="0">
                <a:cs typeface="Times New Roman" panose="02020603050405020304" pitchFamily="18" charset="0"/>
              </a:rPr>
              <a:t>wiążących celów </a:t>
            </a:r>
            <a:r>
              <a:rPr lang="pl-PL" sz="1800" dirty="0" smtClean="0">
                <a:cs typeface="Times New Roman" panose="02020603050405020304" pitchFamily="18" charset="0"/>
              </a:rPr>
              <a:t>UE w zakresie strategii szczególnie ochrony ścisłej, aż rozwiązane zostaną wszelkie racjonalne wątpliwości dotyczące możliwych skutków Strategii. </a:t>
            </a:r>
            <a:endParaRPr lang="pl-PL" sz="18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Realizacja powyższych celów wymagać będzie mobilizacji wszystkich środowisk.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 ulega wątpliwości, że czeka nas długa i ciężka </a:t>
            </a:r>
            <a:r>
              <a:rPr lang="pl-PL" sz="1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praca</a:t>
            </a:r>
            <a:r>
              <a:rPr lang="pl-PL" sz="1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 której stawką jest przyszłość, szczególnie naszego regionu Podkarpacia (poziomu życia mieszkańców).</a:t>
            </a:r>
          </a:p>
        </p:txBody>
      </p:sp>
    </p:spTree>
    <p:extLst>
      <p:ext uri="{BB962C8B-B14F-4D97-AF65-F5344CB8AC3E}">
        <p14:creationId xmlns:p14="http://schemas.microsoft.com/office/powerpoint/2010/main" val="42732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186" y="836712"/>
            <a:ext cx="8075612" cy="508000"/>
          </a:xfrm>
        </p:spPr>
        <p:txBody>
          <a:bodyPr/>
          <a:lstStyle/>
          <a:p>
            <a:r>
              <a:rPr lang="pl-PL" dirty="0" smtClean="0"/>
              <a:t>Apele stowarzyszeń, organizacji, związków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01" y="1514681"/>
            <a:ext cx="4243591" cy="3600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514293"/>
            <a:ext cx="4717308" cy="3600399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18170" y="5445224"/>
            <a:ext cx="8075612" cy="7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</a:pPr>
            <a:r>
              <a:rPr lang="pl-PL" kern="0" dirty="0" smtClean="0"/>
              <a:t>RDLP w Krośnie wystąpiła do wszystkich posłów, senatorów i europosłów z województwa podkarpackiego.</a:t>
            </a: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2053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2808312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pl-PL" sz="2800" dirty="0"/>
              <a:t>Dziękuję za uwagę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2687" y="4437112"/>
            <a:ext cx="2881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ClrTx/>
            </a:pPr>
            <a:r>
              <a:rPr lang="pl-PL" sz="1200" kern="0" dirty="0" smtClean="0"/>
              <a:t>Regionalna Dyrekcja</a:t>
            </a:r>
            <a:br>
              <a:rPr lang="pl-PL" sz="1200" kern="0" dirty="0" smtClean="0"/>
            </a:br>
            <a:r>
              <a:rPr lang="pl-PL" sz="1200" kern="0" dirty="0" smtClean="0"/>
              <a:t>Lasów Państwowych w Krośnie</a:t>
            </a:r>
            <a:br>
              <a:rPr lang="pl-PL" sz="1200" kern="0" dirty="0" smtClean="0"/>
            </a:br>
            <a:r>
              <a:rPr lang="pl-PL" sz="1200" kern="0" dirty="0" smtClean="0"/>
              <a:t>ul. Bieszczadzka 2</a:t>
            </a:r>
            <a:br>
              <a:rPr lang="pl-PL" sz="1200" kern="0" dirty="0" smtClean="0"/>
            </a:br>
            <a:r>
              <a:rPr lang="pl-PL" sz="1200" kern="0" dirty="0" smtClean="0"/>
              <a:t>38-400 Krosno</a:t>
            </a:r>
          </a:p>
          <a:p>
            <a:pPr eaLnBrk="1" hangingPunct="1">
              <a:lnSpc>
                <a:spcPct val="110000"/>
              </a:lnSpc>
              <a:buClrTx/>
            </a:pPr>
            <a:r>
              <a:rPr lang="pl-PL" sz="1200" kern="0" dirty="0" smtClean="0"/>
              <a:t>rdlp@krosno.lasy.gov.pl</a:t>
            </a:r>
            <a:br>
              <a:rPr lang="pl-PL" sz="1200" kern="0" dirty="0" smtClean="0"/>
            </a:br>
            <a:r>
              <a:rPr lang="pl-PL" sz="1200" kern="0" dirty="0" smtClean="0"/>
              <a:t>tel. +48 13 43 73 900, </a:t>
            </a:r>
            <a:br>
              <a:rPr lang="pl-PL" sz="1200" kern="0" dirty="0" smtClean="0"/>
            </a:br>
            <a:r>
              <a:rPr lang="pl-PL" sz="1200" kern="0" dirty="0" smtClean="0"/>
              <a:t>fax +48 13 43 73 902</a:t>
            </a:r>
          </a:p>
        </p:txBody>
      </p:sp>
    </p:spTree>
    <p:extLst>
      <p:ext uri="{BB962C8B-B14F-4D97-AF65-F5344CB8AC3E}">
        <p14:creationId xmlns:p14="http://schemas.microsoft.com/office/powerpoint/2010/main" val="39785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340768"/>
            <a:ext cx="8712968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Cyt. str. 4.</a:t>
            </a:r>
            <a:endParaRPr lang="pl-PL" sz="1800" b="1" dirty="0">
              <a:solidFill>
                <a:srgbClr val="000000"/>
              </a:solidFill>
              <a:latin typeface="+mn-lt"/>
            </a:endParaRPr>
          </a:p>
          <a:p>
            <a:endParaRPr lang="pl-PL" sz="1800" b="1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pl-PL" sz="1800" b="1" i="1" dirty="0" smtClean="0">
                <a:solidFill>
                  <a:srgbClr val="000000"/>
                </a:solidFill>
                <a:latin typeface="+mn-lt"/>
              </a:rPr>
              <a:t>„2. Ochrona i przywracanie dobrego stanu przyrody w Unii Europejskiej.</a:t>
            </a:r>
          </a:p>
          <a:p>
            <a:pPr marL="457200" indent="-457200">
              <a:buAutoNum type="arabicPeriod"/>
            </a:pPr>
            <a:endParaRPr lang="pl-PL" sz="1800" i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pl-PL" sz="1800" i="1" dirty="0" smtClean="0">
                <a:solidFill>
                  <a:srgbClr val="000000"/>
                </a:solidFill>
                <a:latin typeface="+mn-lt"/>
              </a:rPr>
              <a:t>Aby </a:t>
            </a:r>
            <a:r>
              <a:rPr lang="pl-PL" sz="1800" i="1" dirty="0">
                <a:solidFill>
                  <a:srgbClr val="000000"/>
                </a:solidFill>
                <a:latin typeface="+mn-lt"/>
              </a:rPr>
              <a:t>wprowadzić różnorodność biologiczną na ścieżkę odbudowy do 2030 r., musimy zwiększyć ochronę i odbudowę zasobów przyrodniczych. Należy tego dokonać poprzez </a:t>
            </a:r>
            <a:r>
              <a:rPr lang="pl-PL" sz="1800" b="1" i="1" dirty="0">
                <a:solidFill>
                  <a:srgbClr val="FF0000"/>
                </a:solidFill>
                <a:latin typeface="+mn-lt"/>
              </a:rPr>
              <a:t>poprawę i rozszerzenie naszej sieci obszarów 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</a:rPr>
              <a:t>chronionych </a:t>
            </a:r>
            <a:r>
              <a:rPr lang="pl-PL" sz="1800" i="1" dirty="0" smtClean="0">
                <a:solidFill>
                  <a:srgbClr val="000000"/>
                </a:solidFill>
                <a:latin typeface="+mn-lt"/>
              </a:rPr>
              <a:t>oraz </a:t>
            </a:r>
            <a:r>
              <a:rPr lang="pl-PL" sz="1800" i="1" dirty="0">
                <a:solidFill>
                  <a:srgbClr val="000000"/>
                </a:solidFill>
                <a:latin typeface="+mn-lt"/>
              </a:rPr>
              <a:t>opracowanie ambitnego unijnego planu odbudowy zasobów przyrodniczych</a:t>
            </a:r>
            <a:r>
              <a:rPr lang="pl-PL" sz="1800" i="1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l-PL" sz="1800" b="1" i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pl-PL" sz="1800" b="1" i="1" dirty="0">
                <a:latin typeface="+mn-lt"/>
              </a:rPr>
              <a:t>2</a:t>
            </a:r>
            <a:r>
              <a:rPr lang="pl-PL" sz="1800" b="1" i="1" dirty="0" smtClean="0">
                <a:latin typeface="+mn-lt"/>
              </a:rPr>
              <a:t>.1</a:t>
            </a:r>
            <a:r>
              <a:rPr lang="pl-PL" sz="1800" b="1" i="1" dirty="0">
                <a:latin typeface="+mn-lt"/>
              </a:rPr>
              <a:t>. Spójna sieć obszarów chronionych </a:t>
            </a:r>
            <a:endParaRPr lang="pl-PL" sz="1800" b="1" i="1" dirty="0" smtClean="0">
              <a:latin typeface="+mn-lt"/>
            </a:endParaRPr>
          </a:p>
          <a:p>
            <a:pPr>
              <a:lnSpc>
                <a:spcPct val="100000"/>
              </a:lnSpc>
            </a:pPr>
            <a:endParaRPr lang="pl-PL" sz="1800" i="1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solidFill>
                  <a:srgbClr val="FF0000"/>
                </a:solidFill>
                <a:latin typeface="+mn-lt"/>
              </a:rPr>
              <a:t>Różnorodność biologiczna ma się lepiej na obszarach chronionych. Obecna sieć obszarów prawnie chronionych, w tym obszarów objętych ścisłą ochroną, nie jest jednak wystarczająco duża, aby chronić różnorodność biologiczną.</a:t>
            </a:r>
            <a:r>
              <a:rPr lang="pl-PL" sz="1800" i="1" dirty="0">
                <a:solidFill>
                  <a:srgbClr val="FF0000"/>
                </a:solidFill>
                <a:latin typeface="+mn-lt"/>
              </a:rPr>
              <a:t> Dla dobra naszego środowiska naturalnego i naszej gospodarki oraz aby wesprzeć proces wychodzenia UE z kryzysu związanego z COVID-19, musimy objąć ochroną większe obszary przyrodnicze</a:t>
            </a:r>
            <a:r>
              <a:rPr lang="pl-PL" sz="1800" i="1" dirty="0" smtClean="0">
                <a:solidFill>
                  <a:srgbClr val="FF0000"/>
                </a:solidFill>
                <a:latin typeface="+mn-lt"/>
              </a:rPr>
              <a:t>.”</a:t>
            </a: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95536" y="976784"/>
            <a:ext cx="8075612" cy="508000"/>
          </a:xfrm>
        </p:spPr>
        <p:txBody>
          <a:bodyPr/>
          <a:lstStyle/>
          <a:p>
            <a:pPr algn="ctr"/>
            <a:r>
              <a:rPr lang="pl-PL" dirty="0"/>
              <a:t>Główne założenia strategii w zakresie ochrony przyrody.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5348" y="1556792"/>
            <a:ext cx="8645123" cy="445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tabLst/>
              <a:defRPr/>
            </a:pPr>
            <a:endParaRPr lang="pl-PL" sz="2000" b="1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tabLst/>
              <a:defRPr/>
            </a:pPr>
            <a:r>
              <a:rPr lang="pl-PL" sz="1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Objęcie co najmniej 30% unijnych obszarów lądowych </a:t>
            </a:r>
            <a:br>
              <a:rPr lang="pl-PL" sz="1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ochroną prawną i wprowadzenie korytarzy ekologicznych w ramach realnej transeuropejskiej sieci Natura 2000. </a:t>
            </a:r>
            <a:endParaRPr lang="pl-PL" sz="1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tabLst/>
              <a:defRPr/>
            </a:pP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Objęcie </a:t>
            </a: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ścisłą ochroną </a:t>
            </a: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 najmniej 1/3 </a:t>
            </a:r>
            <a:r>
              <a:rPr lang="pl-PL" sz="1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chronionych </a:t>
            </a: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obszarów lądowych w UE</a:t>
            </a:r>
            <a:r>
              <a:rPr kumimoji="0" lang="pl-PL" sz="18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(czyli </a:t>
            </a: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chronionych obszarów lądowych w</a:t>
            </a:r>
            <a:r>
              <a:rPr kumimoji="0" lang="pl-PL" sz="18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UE</a:t>
            </a:r>
            <a:r>
              <a:rPr kumimoji="0" lang="pl-PL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R="0" lvl="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tabLst/>
              <a:defRPr/>
            </a:pPr>
            <a:r>
              <a:rPr lang="pl-PL" sz="1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Skuteczne zarządzanie wszystkimi obszarami chronionymi, określenie jasnych celów i środków ochrony oraz ich odpowiednie monitorowanie.</a:t>
            </a:r>
            <a:endParaRPr kumimoji="0" lang="pl-PL" sz="18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buAutoNum type="arabicPeriod" startAt="2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tabLst/>
              <a:defRPr/>
            </a:pP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1373" y="692696"/>
            <a:ext cx="8280920" cy="739845"/>
          </a:xfrm>
        </p:spPr>
        <p:txBody>
          <a:bodyPr/>
          <a:lstStyle/>
          <a:p>
            <a:pPr algn="ctr"/>
            <a:r>
              <a:rPr lang="pl-P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Ochrona przyrody; główne zobowiązania do 2030 r.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85" y="692696"/>
            <a:ext cx="9110015" cy="720750"/>
          </a:xfrm>
        </p:spPr>
        <p:txBody>
          <a:bodyPr/>
          <a:lstStyle/>
          <a:p>
            <a:pPr algn="ctr"/>
            <a: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Objęcie ochroną co najmniej 30 % </a:t>
            </a:r>
            <a:r>
              <a:rPr lang="pl-PL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obszarów lądowych w UE.</a:t>
            </a:r>
            <a:endParaRPr lang="pl-PL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1360" y="1556792"/>
            <a:ext cx="8455263" cy="398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Sieć Natura 2000 w Unii Europejskiej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Sieć Natura 2000 zajmuje około </a:t>
            </a:r>
            <a:r>
              <a:rPr lang="pl-PL" sz="1800" b="1" dirty="0" smtClean="0">
                <a:latin typeface="+mn-lt"/>
                <a:cs typeface="Times New Roman" panose="02020603050405020304" pitchFamily="18" charset="0"/>
              </a:rPr>
              <a:t>18% powierzchni lądowej UE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 Strategia zakłada objęcie ochroną, dodatkowo </a:t>
            </a:r>
            <a:r>
              <a:rPr lang="pl-PL" sz="1800" b="1" dirty="0" smtClean="0">
                <a:latin typeface="+mn-lt"/>
                <a:cs typeface="Times New Roman" panose="02020603050405020304" pitchFamily="18" charset="0"/>
              </a:rPr>
              <a:t>12% powierzchni lądowej UE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dział obszarów Natura 2000 w stosunku do powierzchni lądowej kraju: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800" b="1" dirty="0" smtClean="0">
                <a:latin typeface="+mn-lt"/>
                <a:cs typeface="Times New Roman" panose="02020603050405020304" pitchFamily="18" charset="0"/>
              </a:rPr>
              <a:t>Belgia (12,7 proc.),  Francja (12,8 proc.)</a:t>
            </a:r>
            <a:endParaRPr lang="pl-PL" sz="1800" dirty="0" smtClean="0"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800" b="1" dirty="0" smtClean="0">
                <a:latin typeface="+mn-lt"/>
                <a:cs typeface="Times New Roman" panose="02020603050405020304" pitchFamily="18" charset="0"/>
              </a:rPr>
              <a:t>Słowacja 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(28,6 proc</a:t>
            </a:r>
            <a:r>
              <a:rPr lang="pl-PL" sz="1800" b="1" dirty="0" smtClean="0">
                <a:latin typeface="+mn-lt"/>
                <a:cs typeface="Times New Roman" panose="02020603050405020304" pitchFamily="18" charset="0"/>
              </a:rPr>
              <a:t>.), Bułgaria (34,5 proc.)</a:t>
            </a:r>
            <a:endParaRPr lang="pl-PL" sz="1800" dirty="0" smtClean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50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Sieć Natura 2000 w Polsce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Obecnie w Polsce obszary Natura 2000 zajmują na </a:t>
            </a:r>
            <a:r>
              <a:rPr lang="pl-PL" sz="1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ok. 20% powierzchni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By spełnić zapisy nowej strategii należałoby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wskazać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dodatkowo </a:t>
            </a:r>
            <a:r>
              <a:rPr lang="pl-PL" sz="18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10</a:t>
            </a:r>
            <a:r>
              <a:rPr lang="pl-PL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 powierzchni kraju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(ok. </a:t>
            </a:r>
            <a:r>
              <a:rPr lang="pl-PL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 </a:t>
            </a:r>
            <a:r>
              <a:rPr lang="pl-PL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mln </a:t>
            </a:r>
            <a:r>
              <a:rPr lang="pl-PL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ha)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jako nowe obszary ochrony siedlisk i gatunków Natura 2000. </a:t>
            </a:r>
          </a:p>
        </p:txBody>
      </p:sp>
    </p:spTree>
    <p:extLst>
      <p:ext uri="{BB962C8B-B14F-4D97-AF65-F5344CB8AC3E}">
        <p14:creationId xmlns:p14="http://schemas.microsoft.com/office/powerpoint/2010/main" val="4115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568952" cy="5615437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7" y="1186744"/>
            <a:ext cx="1639966" cy="10181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-142324" y="2636912"/>
            <a:ext cx="248376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rgbClr val="FF0000"/>
                </a:solidFill>
              </a:rPr>
              <a:t>ok. </a:t>
            </a:r>
            <a:r>
              <a:rPr lang="pl-PL" sz="3600" b="1" dirty="0" smtClean="0">
                <a:solidFill>
                  <a:srgbClr val="FF0000"/>
                </a:solidFill>
              </a:rPr>
              <a:t>61%</a:t>
            </a:r>
          </a:p>
          <a:p>
            <a:pPr algn="ctr"/>
            <a:r>
              <a:rPr lang="pl-PL" sz="1600" b="1" dirty="0" smtClean="0"/>
              <a:t>(</a:t>
            </a:r>
            <a:r>
              <a:rPr lang="pl-PL" b="1" dirty="0" smtClean="0"/>
              <a:t>ok. 255 tys. ha.)</a:t>
            </a:r>
            <a:r>
              <a:rPr lang="pl-PL" sz="900" b="1" dirty="0" smtClean="0"/>
              <a:t> </a:t>
            </a:r>
            <a:endParaRPr lang="pl-PL" sz="900" b="1" dirty="0"/>
          </a:p>
        </p:txBody>
      </p:sp>
    </p:spTree>
    <p:extLst>
      <p:ext uri="{BB962C8B-B14F-4D97-AF65-F5344CB8AC3E}">
        <p14:creationId xmlns:p14="http://schemas.microsoft.com/office/powerpoint/2010/main" val="22603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6017"/>
            <a:ext cx="8363272" cy="52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3341288"/>
            <a:ext cx="248376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ok. </a:t>
            </a:r>
            <a:r>
              <a:rPr lang="pl-PL" sz="3600" b="1" dirty="0" smtClean="0">
                <a:solidFill>
                  <a:srgbClr val="FF0000"/>
                </a:solidFill>
              </a:rPr>
              <a:t>87%</a:t>
            </a:r>
          </a:p>
          <a:p>
            <a:pPr algn="ctr"/>
            <a:r>
              <a:rPr lang="pl-PL" sz="1600" b="1" dirty="0" smtClean="0"/>
              <a:t>(</a:t>
            </a:r>
            <a:r>
              <a:rPr lang="pl-PL" b="1" dirty="0" smtClean="0"/>
              <a:t>ok. 362 tys. ha.)</a:t>
            </a:r>
            <a:r>
              <a:rPr lang="pl-PL" sz="900" b="1" dirty="0" smtClean="0"/>
              <a:t> </a:t>
            </a:r>
            <a:endParaRPr lang="pl-PL" sz="900" b="1" dirty="0"/>
          </a:p>
        </p:txBody>
      </p:sp>
    </p:spTree>
    <p:extLst>
      <p:ext uri="{BB962C8B-B14F-4D97-AF65-F5344CB8AC3E}">
        <p14:creationId xmlns:p14="http://schemas.microsoft.com/office/powerpoint/2010/main" val="42799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612560" cy="936104"/>
          </a:xfrm>
        </p:spPr>
        <p:txBody>
          <a:bodyPr/>
          <a:lstStyle/>
          <a:p>
            <a:pPr algn="ctr"/>
            <a: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Objęcie ścisłą </a:t>
            </a:r>
            <a:r>
              <a:rPr lang="pl-PL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ochroną - 10</a:t>
            </a:r>
            <a: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l-PL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obszarów </a:t>
            </a:r>
            <a: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lądowych w </a:t>
            </a:r>
            <a:r>
              <a:rPr lang="pl-PL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UE.</a:t>
            </a:r>
            <a:endParaRPr lang="pl-PL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9793" y="1016732"/>
            <a:ext cx="8928992" cy="568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800" b="1" dirty="0" smtClean="0">
              <a:solidFill>
                <a:srgbClr val="00990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Ochrona </a:t>
            </a:r>
            <a:r>
              <a:rPr lang="pl-PL" sz="1800" b="1" dirty="0">
                <a:solidFill>
                  <a:srgbClr val="009900"/>
                </a:solidFill>
                <a:cs typeface="Times New Roman" panose="02020603050405020304" pitchFamily="18" charset="0"/>
              </a:rPr>
              <a:t>ścisła w Unii </a:t>
            </a:r>
            <a:r>
              <a:rPr lang="pl-PL" sz="1800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Europejskiej </a:t>
            </a:r>
            <a:endParaRPr lang="pl-PL" sz="1800" b="1" dirty="0">
              <a:solidFill>
                <a:srgbClr val="009900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Obecnie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ochrona ścisła zajmuje </a:t>
            </a:r>
            <a:r>
              <a:rPr lang="pl-PL" sz="18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unijnych chronionych obszarów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lądowych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czyli należy objąć taką ochroną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dodatkowe </a:t>
            </a:r>
            <a:r>
              <a:rPr lang="pl-PL" sz="18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pl-PL" sz="1800" b="1" dirty="0" smtClea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rgbClr val="0099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Ochrona ścisła w Polsce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cs typeface="Times New Roman" panose="02020603050405020304" pitchFamily="18" charset="0"/>
              </a:rPr>
              <a:t>Ochrona </a:t>
            </a:r>
            <a:r>
              <a:rPr lang="pl-PL" sz="1800" dirty="0">
                <a:cs typeface="Times New Roman" panose="02020603050405020304" pitchFamily="18" charset="0"/>
              </a:rPr>
              <a:t>ścisła w Polsce (art. 5 pkt. 9 ustawy o ochronie przyrody) </a:t>
            </a:r>
            <a:r>
              <a:rPr lang="pl-PL" sz="1800" dirty="0" smtClean="0">
                <a:cs typeface="Times New Roman" panose="02020603050405020304" pitchFamily="18" charset="0"/>
              </a:rPr>
              <a:t>- </a:t>
            </a:r>
            <a:r>
              <a:rPr lang="pl-PL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„</a:t>
            </a:r>
            <a:r>
              <a:rPr lang="pl-PL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całkowite </a:t>
            </a:r>
            <a:r>
              <a:rPr lang="pl-PL" sz="1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pl-PL" sz="1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l-PL" sz="1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 </a:t>
            </a:r>
            <a:r>
              <a:rPr lang="pl-PL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trwałe zaniechanie bezpośredniej ingerencji człowieka w stan ekosystemów, tworów i składników </a:t>
            </a:r>
            <a:r>
              <a:rPr lang="pl-PL" sz="1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przyrody</a:t>
            </a:r>
            <a:r>
              <a:rPr lang="pl-PL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sz="1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oraz w przebieg procesów przyrodniczych”</a:t>
            </a:r>
            <a:endParaRPr lang="pl-PL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1800" dirty="0" smtClean="0"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8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Gdyby obecne założenia planowanej strategii leśnej UE weszły w życie,    </a:t>
            </a:r>
          </a:p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obszar lasów objętych ścisłą ochroną w Polsce zwiększyłby się z obecnych </a:t>
            </a:r>
          </a:p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i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0,5 mln hektarów do 3 mln hektarów</a:t>
            </a:r>
            <a:r>
              <a:rPr lang="pl-PL" sz="18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</a:p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wiceminister klimatu i środowiska </a:t>
            </a:r>
            <a:r>
              <a:rPr lang="pl-PL" sz="18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Edward </a:t>
            </a:r>
            <a:r>
              <a:rPr lang="pl-PL" sz="18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Siarka</a:t>
            </a:r>
          </a:p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20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pl-PL" sz="1200" u="sng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serwisy.gazetaprawna.pl/ekologia/artykuly/8101233,strategia-lesna-ue-ochrona-scisla-edward-siarka.html)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064698" cy="5146005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Plan działań w kwestii wyznaczania obszarów chronionych wg. zapisów Strategii.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0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pl-PL" sz="1800" dirty="0" smtClean="0">
                <a:cs typeface="Times New Roman" panose="02020603050405020304" pitchFamily="18" charset="0"/>
              </a:rPr>
              <a:t>Komisja Europejska obecnie </a:t>
            </a:r>
            <a:r>
              <a:rPr lang="pl-PL" sz="1800" b="1" dirty="0" smtClean="0">
                <a:cs typeface="Times New Roman" panose="02020603050405020304" pitchFamily="18" charset="0"/>
              </a:rPr>
              <a:t>(do końca 2021 r.)</a:t>
            </a:r>
            <a:r>
              <a:rPr lang="pl-PL" sz="1800" dirty="0" smtClean="0">
                <a:cs typeface="Times New Roman" panose="02020603050405020304" pitchFamily="18" charset="0"/>
              </a:rPr>
              <a:t> opracowuje </a:t>
            </a:r>
            <a:r>
              <a:rPr lang="pl-PL" sz="1800" b="1" dirty="0" smtClean="0">
                <a:cs typeface="Times New Roman" panose="02020603050405020304" pitchFamily="18" charset="0"/>
              </a:rPr>
              <a:t>kryteria i wytyczne dotyczące wyznaczania dodatkowych obszarów chronionych, w tym obszarów ochrony ścisłej. </a:t>
            </a:r>
          </a:p>
          <a:p>
            <a:pPr algn="just">
              <a:spcBef>
                <a:spcPts val="1200"/>
              </a:spcBef>
            </a:pPr>
            <a:endParaRPr lang="pl-PL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pl-PL" sz="1800" dirty="0" smtClean="0">
                <a:cs typeface="Times New Roman" panose="02020603050405020304" pitchFamily="18" charset="0"/>
              </a:rPr>
              <a:t>Następnie państwa członkowskie </a:t>
            </a:r>
            <a:r>
              <a:rPr lang="pl-PL" sz="1800" b="1" dirty="0" smtClean="0">
                <a:cs typeface="Times New Roman" panose="02020603050405020304" pitchFamily="18" charset="0"/>
              </a:rPr>
              <a:t>będą miały czas do 2023 r</a:t>
            </a:r>
            <a:r>
              <a:rPr lang="pl-PL" sz="1800" dirty="0" smtClean="0">
                <a:cs typeface="Times New Roman" panose="02020603050405020304" pitchFamily="18" charset="0"/>
              </a:rPr>
              <a:t>. na wykazanie znacznych postępów w zakresie wyznaczania nowych obszarów chronionych i wprowadzania korytarzy ekologicznych</a:t>
            </a:r>
            <a:r>
              <a:rPr lang="pl-PL" sz="2000" dirty="0" smtClean="0">
                <a:cs typeface="Times New Roman" panose="02020603050405020304" pitchFamily="18" charset="0"/>
              </a:rPr>
              <a:t>.</a:t>
            </a:r>
            <a:endParaRPr lang="pl-PL" sz="800" dirty="0" smtClean="0">
              <a:cs typeface="Times New Roman" panose="02020603050405020304" pitchFamily="18" charset="0"/>
            </a:endParaRPr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03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18325</TotalTime>
  <Words>2294</Words>
  <Application>Microsoft Office PowerPoint</Application>
  <PresentationFormat>Pokaz na ekranie (4:3)</PresentationFormat>
  <Paragraphs>171</Paragraphs>
  <Slides>28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Projekt domyślny</vt:lpstr>
      <vt:lpstr>                                                                    „Unijna strategia na rzecz ochrony bioróżnorodności do 2030                                  Przywracanie przyrody do naszego życia”                                        Krosno - 08.04.2021 r.</vt:lpstr>
      <vt:lpstr>Unijna strategia na rzecz bioróżnorodności 2030</vt:lpstr>
      <vt:lpstr>Główne założenia strategii w zakresie ochrony przyrody. </vt:lpstr>
      <vt:lpstr> Ochrona przyrody; główne zobowiązania do 2030 r.</vt:lpstr>
      <vt:lpstr>Objęcie ochroną co najmniej 30 % obszarów lądowych w UE.</vt:lpstr>
      <vt:lpstr>Prezentacja programu PowerPoint</vt:lpstr>
      <vt:lpstr>Prezentacja programu PowerPoint</vt:lpstr>
      <vt:lpstr>Objęcie ścisłą ochroną - 10% obszarów lądowych w UE.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 </vt:lpstr>
      <vt:lpstr> Konsekwencje - ochrona ścisła 10% terenów lądowych a lesistość Podkarpacia</vt:lpstr>
      <vt:lpstr>Prezentacja programu PowerPoint</vt:lpstr>
      <vt:lpstr>Skutki przyrodnicze</vt:lpstr>
      <vt:lpstr>Skutki przyrodnicze</vt:lpstr>
      <vt:lpstr>Skutki gospodarcze w ujęciu globalnym </vt:lpstr>
      <vt:lpstr>Skutki gospodarcze w Polsce</vt:lpstr>
      <vt:lpstr>Skutki gospodarcze na przykładzie RDLP w Krośnie</vt:lpstr>
      <vt:lpstr>Skutki gospodarcze na przykładzie RDLP w Krośnie</vt:lpstr>
      <vt:lpstr>Skutki gospodarcze na przykładzie RDLP w Krośnie</vt:lpstr>
      <vt:lpstr>Skutki społeczne</vt:lpstr>
      <vt:lpstr>Konsultacje publiczne w sprawie nowej strategii leśnej UE</vt:lpstr>
      <vt:lpstr>Podsumowanie (wnioski) – co dalej:</vt:lpstr>
      <vt:lpstr>Apele stowarzyszeń, organizacji, związków</vt:lpstr>
      <vt:lpstr>Dziękuję za uwagę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Kamil Grałek</cp:lastModifiedBy>
  <cp:revision>1364</cp:revision>
  <cp:lastPrinted>2021-04-08T04:55:18Z</cp:lastPrinted>
  <dcterms:created xsi:type="dcterms:W3CDTF">2006-03-31T11:40:49Z</dcterms:created>
  <dcterms:modified xsi:type="dcterms:W3CDTF">2021-04-08T07:06:24Z</dcterms:modified>
</cp:coreProperties>
</file>